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4" r:id="rId9"/>
    <p:sldId id="262" r:id="rId10"/>
    <p:sldId id="275" r:id="rId11"/>
    <p:sldId id="264" r:id="rId12"/>
    <p:sldId id="276" r:id="rId13"/>
    <p:sldId id="277" r:id="rId14"/>
    <p:sldId id="266" r:id="rId15"/>
    <p:sldId id="268" r:id="rId16"/>
    <p:sldId id="267" r:id="rId17"/>
    <p:sldId id="269" r:id="rId18"/>
    <p:sldId id="270" r:id="rId19"/>
    <p:sldId id="285" r:id="rId20"/>
    <p:sldId id="286" r:id="rId21"/>
    <p:sldId id="287" r:id="rId22"/>
    <p:sldId id="265" r:id="rId23"/>
    <p:sldId id="283" r:id="rId24"/>
    <p:sldId id="278" r:id="rId25"/>
    <p:sldId id="279" r:id="rId26"/>
    <p:sldId id="280" r:id="rId27"/>
    <p:sldId id="281" r:id="rId28"/>
    <p:sldId id="282" r:id="rId29"/>
    <p:sldId id="284" r:id="rId30"/>
    <p:sldId id="288" r:id="rId31"/>
    <p:sldId id="2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000E0-CEBF-46A8-99AA-29BB4EDB57E2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F3CD8-8B3F-4615-8CD9-6F518F9F1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91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EF3CD8-8B3F-4615-8CD9-6F518F9F1C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62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D344-0605-426E-9EDB-4B2B3D10E9C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5BD66EC-F148-4B1E-8E49-66616A530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6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D344-0605-426E-9EDB-4B2B3D10E9C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5BD66EC-F148-4B1E-8E49-66616A530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4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D344-0605-426E-9EDB-4B2B3D10E9C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5BD66EC-F148-4B1E-8E49-66616A53034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9379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D344-0605-426E-9EDB-4B2B3D10E9C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5BD66EC-F148-4B1E-8E49-66616A530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21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D344-0605-426E-9EDB-4B2B3D10E9C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5BD66EC-F148-4B1E-8E49-66616A530345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2077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D344-0605-426E-9EDB-4B2B3D10E9C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5BD66EC-F148-4B1E-8E49-66616A530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99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D344-0605-426E-9EDB-4B2B3D10E9C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66EC-F148-4B1E-8E49-66616A530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835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D344-0605-426E-9EDB-4B2B3D10E9C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66EC-F148-4B1E-8E49-66616A530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55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D344-0605-426E-9EDB-4B2B3D10E9C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66EC-F148-4B1E-8E49-66616A530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13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D344-0605-426E-9EDB-4B2B3D10E9C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5BD66EC-F148-4B1E-8E49-66616A530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7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D344-0605-426E-9EDB-4B2B3D10E9C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5BD66EC-F148-4B1E-8E49-66616A530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61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D344-0605-426E-9EDB-4B2B3D10E9C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5BD66EC-F148-4B1E-8E49-66616A530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91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D344-0605-426E-9EDB-4B2B3D10E9C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66EC-F148-4B1E-8E49-66616A530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30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D344-0605-426E-9EDB-4B2B3D10E9C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66EC-F148-4B1E-8E49-66616A530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05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D344-0605-426E-9EDB-4B2B3D10E9C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66EC-F148-4B1E-8E49-66616A530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56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D344-0605-426E-9EDB-4B2B3D10E9C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5BD66EC-F148-4B1E-8E49-66616A530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0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AD344-0605-426E-9EDB-4B2B3D10E9CF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5BD66EC-F148-4B1E-8E49-66616A530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63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human-pose.mpi-inf.mpg.de/" TargetMode="External"/><Relationship Id="rId2" Type="http://schemas.openxmlformats.org/officeDocument/2006/relationships/hyperlink" Target="https://arxiv.org/abs/1902.03393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live_animations/top-6-live-animations-apps-with-augmented-reality-7b798fdae7c7" TargetMode="External"/><Relationship Id="rId2" Type="http://schemas.openxmlformats.org/officeDocument/2006/relationships/hyperlink" Target="https://www.digitalbodies.net/augmented-reality/ar-experiment-bringing-cartoon-characters-into-our-lives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272" y="0"/>
            <a:ext cx="3749457" cy="37494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angle 4"/>
          <p:cNvSpPr/>
          <p:nvPr/>
        </p:nvSpPr>
        <p:spPr>
          <a:xfrm>
            <a:off x="5349378" y="3749457"/>
            <a:ext cx="6755375" cy="31085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o-RO" sz="2800" dirty="0" smtClean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Covaci Adrian-Claudiu – Grupa 343</a:t>
            </a:r>
          </a:p>
          <a:p>
            <a:r>
              <a:rPr lang="ro-RO" sz="2800" dirty="0" smtClean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Deak </a:t>
            </a:r>
            <a:r>
              <a:rPr lang="ro-RO" sz="2800" dirty="0" smtClean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Andrei – Grupa 343</a:t>
            </a:r>
          </a:p>
          <a:p>
            <a:r>
              <a:rPr lang="ro-RO" sz="2800" dirty="0" smtClean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Grigore Mihai Alex – Grupa 334</a:t>
            </a:r>
          </a:p>
          <a:p>
            <a:r>
              <a:rPr lang="ro-RO" sz="2800" dirty="0" smtClean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Jidovin Cristina – Grupa 343</a:t>
            </a:r>
          </a:p>
          <a:p>
            <a:r>
              <a:rPr lang="ro-RO" sz="2800" dirty="0" smtClean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Roșca Maria-Alexandra – Grupa 342</a:t>
            </a:r>
          </a:p>
          <a:p>
            <a:r>
              <a:rPr lang="ro-RO" sz="2800" dirty="0" smtClean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Sibiceanu Robert-Ionuț - Grupa 344</a:t>
            </a:r>
          </a:p>
          <a:p>
            <a:r>
              <a:rPr lang="ro-RO" sz="2800" dirty="0" smtClean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Szmeteanca Eduard-Gabriel – Grupa 332</a:t>
            </a:r>
            <a:endParaRPr lang="ro-RO" sz="2800" dirty="0">
              <a:ln w="0"/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7000" y="4162902"/>
            <a:ext cx="28408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ahnschrift Light" panose="020B0502040204020203" pitchFamily="34" charset="0"/>
              </a:rPr>
              <a:t>Technical Lead -</a:t>
            </a:r>
            <a:endParaRPr lang="en-US" sz="2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99298" y="5008775"/>
            <a:ext cx="310854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ahnschrift Light" panose="020B0502040204020203" pitchFamily="34" charset="0"/>
              </a:rPr>
              <a:t>Project Manager -</a:t>
            </a:r>
            <a:endParaRPr lang="en-US" sz="2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3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97077" y="638203"/>
            <a:ext cx="506420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Wingdings" panose="05000000000000000000" pitchFamily="2" charset="2"/>
              <a:buChar char="§"/>
            </a:pPr>
            <a:r>
              <a:rPr lang="ro-RO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Personajele noastre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7" y="1896901"/>
            <a:ext cx="2792056" cy="45359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09404" y="1396986"/>
            <a:ext cx="219803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32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" panose="020B0502040204020203" pitchFamily="34" charset="0"/>
              </a:rPr>
              <a:t>Unity-chan</a:t>
            </a:r>
            <a:endParaRPr lang="en-US" sz="32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429" y="1964448"/>
            <a:ext cx="2859358" cy="45602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91638" y="1396986"/>
            <a:ext cx="83708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32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" panose="020B0502040204020203" pitchFamily="34" charset="0"/>
              </a:rPr>
              <a:t>Tait</a:t>
            </a:r>
            <a:endParaRPr lang="en-US" sz="32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616" y="2053003"/>
            <a:ext cx="2887198" cy="45728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42692" y="1396493"/>
            <a:ext cx="106631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32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" panose="020B0502040204020203" pitchFamily="34" charset="0"/>
              </a:rPr>
              <a:t>Yuna</a:t>
            </a:r>
            <a:endParaRPr lang="en-US" sz="32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140" y="1558031"/>
            <a:ext cx="2866120" cy="521369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42057" y="1396493"/>
            <a:ext cx="121379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32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" panose="020B0502040204020203" pitchFamily="34" charset="0"/>
              </a:rPr>
              <a:t>Asobi</a:t>
            </a:r>
            <a:endParaRPr lang="en-US" sz="32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70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37449" y="491555"/>
            <a:ext cx="66672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Arhitectura aplicației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0279" y="1613140"/>
            <a:ext cx="103430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Arhitectură monolitică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Întreaga aplicație rulează pe device-ul utilizatorului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Avantaje: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Performanță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Scalabilitate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Securitate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ro-RO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ro-RO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De ce nu client-server?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ro-RO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depinde de calitatea conexiunii la internet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ro-RO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costuri suplimentare pentru menținerea serverelor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1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71" y="705667"/>
            <a:ext cx="11188459" cy="60103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97070" y="182447"/>
            <a:ext cx="90601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UML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32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7596" y="2104844"/>
            <a:ext cx="1025680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ro-RO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Design Patterns</a:t>
            </a:r>
          </a:p>
          <a:p>
            <a:endParaRPr lang="ro-RO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o-RO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Singleton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NNRunner - clasa în care rulăm rețeaua - necesită o cantitate mare de memorie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Ne asigurăm că rețeaua este încărcată o singură dată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13" y="779506"/>
            <a:ext cx="4681831" cy="237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4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91667" y="500181"/>
            <a:ext cx="44021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Modulul de AI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4083" y="1423511"/>
            <a:ext cx="102309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Research, research...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o-RO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O primă idee</a:t>
            </a: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: rețea care detectează persoana + rețea care clasifică acțiunea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Dezavantaje: 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Număr limitat de acțiuni</a:t>
            </a:r>
          </a:p>
          <a:p>
            <a:pPr marL="457200" indent="-457200" algn="just">
              <a:buFont typeface="Courier New" panose="02070309020205020404" pitchFamily="49" charset="0"/>
              <a:buChar char="o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Animațiile personajului trebuie făcute  		       manual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992" y="2462644"/>
            <a:ext cx="3500799" cy="41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5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0393" y="724619"/>
            <a:ext cx="9678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Next...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2861" y="1414733"/>
            <a:ext cx="663371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Pose Estimation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MobileNet </a:t>
            </a: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– rapid pe telefon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Clasic, 17 puncte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Dar...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2D, nu a putut fi integrat cu animațiile personajului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ro-RO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767" y="452505"/>
            <a:ext cx="3973257" cy="599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4235" y="1406107"/>
            <a:ext cx="726344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3D Pose Estimation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Barracuda – integrare cu Unity (inference library)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Resnet34, format onnx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Se integrează cu animațiile personajului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Rezultate bune în Unity, pe desktop</a:t>
            </a:r>
          </a:p>
          <a:p>
            <a:r>
              <a:rPr lang="ro-RO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 </a:t>
            </a: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    </a:t>
            </a:r>
            <a:r>
              <a:rPr lang="ro-RO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Nu rulează pe telefon</a:t>
            </a: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712" y="806391"/>
            <a:ext cx="3609274" cy="28425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5" y="4049561"/>
            <a:ext cx="490781" cy="5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2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9019" y="715993"/>
            <a:ext cx="942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Observații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475" y="3138925"/>
            <a:ext cx="6409426" cy="36053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1101" y="1239213"/>
            <a:ext cx="998076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Avem nevoie de o rețea Pose Estimation 3D pentru a fi compatibilă cu personajul;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Este necesară o rețea de dimensiuni reduse, pentru a putea rula bine pe telefon;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Posibilități limitate, fiind greu de antrenat o astfel de rețea;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Mai mult research...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o-RO" sz="2800" dirty="0" smtClean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55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30392" y="733245"/>
            <a:ext cx="6728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În final...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2860" y="1397480"/>
            <a:ext cx="93855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Rețea Pose Estimation 3D, </a:t>
            </a: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MobileNet</a:t>
            </a:r>
            <a:endParaRPr lang="ro-RO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Dimensiuni mai reduse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Am convertit-o în Tensorflow Lite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Cuantizare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Aplicația rulează pe telefon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708" y="2826318"/>
            <a:ext cx="4786413" cy="282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4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41927" y="586445"/>
            <a:ext cx="443262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MiniMobileNet3D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9343" y="1613140"/>
            <a:ext cx="112402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o-RO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MobileNet3D are foarte mulți parametri, și implicit timp de inferență foarte mare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o-RO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Am încercat să aplicăm o variantă de Knowledge Distillation [1] cunoscută ca Teacher-Student learning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ro-RO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Antrenăm o rețea mult mai mică să imite comportamentul MobileNet3D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ro-RO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Antrenată pe datasetul MPII Human Pose Dataset [2]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ro-RO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Rezultate promițătoare, dar nu destul de bune pentru aplicație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ro-RO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Further research: Calculat loss-ul între blocurile MobileNet3D și MiniMobileNet3D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0600" y="5226329"/>
            <a:ext cx="101180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[1] Mirzadeh et al. - Improved Knowledge Distillation via Teacher Assistant - </a:t>
            </a:r>
            <a:r>
              <a:rPr lang="ro-RO" sz="2000" dirty="0" smtClean="0">
                <a:latin typeface="Bahnschrift Light" panose="020B0502040204020203" pitchFamily="34" charset="0"/>
              </a:rPr>
              <a:t>(</a:t>
            </a:r>
            <a:r>
              <a:rPr lang="ro-RO" sz="2000" dirty="0" smtClean="0">
                <a:latin typeface="Bahnschrift Light" panose="020B0502040204020203" pitchFamily="34" charset="0"/>
                <a:ea typeface="+mn-lt"/>
                <a:cs typeface="+mn-lt"/>
                <a:hlinkClick r:id="rId2"/>
              </a:rPr>
              <a:t>https://arxiv.org/abs/1902.03393</a:t>
            </a:r>
            <a:r>
              <a:rPr lang="ro-RO" sz="2000" dirty="0" smtClean="0">
                <a:latin typeface="Bahnschrift Light" panose="020B0502040204020203" pitchFamily="34" charset="0"/>
              </a:rPr>
              <a:t>)</a:t>
            </a:r>
          </a:p>
          <a:p>
            <a:pPr algn="just"/>
            <a:r>
              <a:rPr lang="ro-RO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  <a:ea typeface="+mn-lt"/>
                <a:cs typeface="+mn-lt"/>
              </a:rPr>
              <a:t>[2] MPII Human Pose Dataset - </a:t>
            </a:r>
            <a:r>
              <a:rPr lang="ro-RO" sz="2000" dirty="0" smtClean="0">
                <a:latin typeface="Bahnschrift Light" panose="020B0502040204020203" pitchFamily="34" charset="0"/>
                <a:ea typeface="+mn-lt"/>
                <a:cs typeface="+mn-lt"/>
              </a:rPr>
              <a:t>(</a:t>
            </a:r>
            <a:r>
              <a:rPr lang="ro-RO" sz="2000" dirty="0" smtClean="0">
                <a:latin typeface="Bahnschrift Light" panose="020B0502040204020203" pitchFamily="34" charset="0"/>
                <a:ea typeface="+mn-lt"/>
                <a:cs typeface="+mn-lt"/>
                <a:hlinkClick r:id="rId3"/>
              </a:rPr>
              <a:t>http://human-pose.mpi-inf.mpg.de/</a:t>
            </a:r>
            <a:r>
              <a:rPr lang="ro-RO" sz="2000" dirty="0" smtClean="0">
                <a:latin typeface="Bahnschrift Light" panose="020B0502040204020203" pitchFamily="34" charset="0"/>
                <a:ea typeface="+mn-lt"/>
                <a:cs typeface="+mn-lt"/>
              </a:rPr>
              <a:t>)</a:t>
            </a:r>
            <a:endParaRPr lang="ro-RO" sz="20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82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19416" y="431169"/>
            <a:ext cx="53575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Ce este ARToon?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8536" y="2122098"/>
            <a:ext cx="109392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Realitate augmentată + Machine Learning + Joc + Animație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416" y="92919"/>
            <a:ext cx="1940333" cy="19342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6057" y="2781974"/>
            <a:ext cx="107398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Aplicația ARToon folosește camera foto a smartphone-ului sau tabletei, recunoaște o persoană din cadru și o duplică printr-un personaj virtual animat, ce imită acțiunile sale. 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367" y="4242070"/>
            <a:ext cx="2095500" cy="2181225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4198190" y="4352482"/>
            <a:ext cx="2193984" cy="1259456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dirty="0" smtClean="0"/>
              <a:t>Dar... cum?!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59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49584" y="569192"/>
            <a:ext cx="852348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MobileNet3D vs MiniMobileNet3D</a:t>
            </a:r>
          </a:p>
        </p:txBody>
      </p:sp>
      <p:pic>
        <p:nvPicPr>
          <p:cNvPr id="3" name="Picture 6" descr="A bedroom with a bed and desk in a room&#10;&#10;Description generated with very high confidence">
            <a:extLst>
              <a:ext uri="{FF2B5EF4-FFF2-40B4-BE49-F238E27FC236}">
                <a16:creationId xmlns:a16="http://schemas.microsoft.com/office/drawing/2014/main" xmlns="" id="{E03E0F3B-AA59-4E65-9FD4-34684968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536" y="1529228"/>
            <a:ext cx="4467523" cy="2512982"/>
          </a:xfrm>
          <a:prstGeom prst="rect">
            <a:avLst/>
          </a:prstGeom>
        </p:spPr>
      </p:pic>
      <p:pic>
        <p:nvPicPr>
          <p:cNvPr id="4" name="Picture 5" descr="A bedroom with a bed and desk in a room&#10;&#10;Description generated with very high confidence">
            <a:extLst>
              <a:ext uri="{FF2B5EF4-FFF2-40B4-BE49-F238E27FC236}">
                <a16:creationId xmlns:a16="http://schemas.microsoft.com/office/drawing/2014/main" xmlns="" id="{C01A346D-7FE5-4C85-BF92-729CC7A44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665" y="1529228"/>
            <a:ext cx="4467523" cy="2512982"/>
          </a:xfrm>
          <a:prstGeom prst="rect">
            <a:avLst/>
          </a:prstGeom>
        </p:spPr>
      </p:pic>
      <p:pic>
        <p:nvPicPr>
          <p:cNvPr id="5" name="Picture 8" descr="A picture containing outdoor, person, boy, fence&#10;&#10;Description generated with very high confidence">
            <a:extLst>
              <a:ext uri="{FF2B5EF4-FFF2-40B4-BE49-F238E27FC236}">
                <a16:creationId xmlns:a16="http://schemas.microsoft.com/office/drawing/2014/main" xmlns="" id="{35D504D7-11E2-4CA0-A01D-9FF2E1A69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536" y="4172353"/>
            <a:ext cx="4467523" cy="2534555"/>
          </a:xfrm>
          <a:prstGeom prst="rect">
            <a:avLst/>
          </a:prstGeom>
        </p:spPr>
      </p:pic>
      <p:pic>
        <p:nvPicPr>
          <p:cNvPr id="6" name="Picture 7" descr="A picture containing outdoor, person, boy, fence&#10;&#10;Description generated with very high confidence">
            <a:extLst>
              <a:ext uri="{FF2B5EF4-FFF2-40B4-BE49-F238E27FC236}">
                <a16:creationId xmlns:a16="http://schemas.microsoft.com/office/drawing/2014/main" xmlns="" id="{C8589BDB-3D7B-4CC0-ADD3-6C6B1DFA1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336" y="4172353"/>
            <a:ext cx="4479852" cy="253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3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49584" y="569192"/>
            <a:ext cx="852348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MobileNet3D vs MiniMobileNet3D</a:t>
            </a:r>
          </a:p>
        </p:txBody>
      </p:sp>
      <p:pic>
        <p:nvPicPr>
          <p:cNvPr id="3" name="Picture 6" descr="A picture containing sitting, small, table, computer&#10;&#10;Description generated with very high confidence">
            <a:extLst>
              <a:ext uri="{FF2B5EF4-FFF2-40B4-BE49-F238E27FC236}">
                <a16:creationId xmlns:a16="http://schemas.microsoft.com/office/drawing/2014/main" xmlns="" id="{8D5391B9-4CD9-413B-9EF6-87335E4B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063" y="1327749"/>
            <a:ext cx="4071669" cy="3053752"/>
          </a:xfrm>
          <a:prstGeom prst="rect">
            <a:avLst/>
          </a:prstGeom>
        </p:spPr>
      </p:pic>
      <p:pic>
        <p:nvPicPr>
          <p:cNvPr id="4" name="Picture 8" descr="A picture containing sitting, small, front, computer&#10;&#10;Description generated with very high confidence">
            <a:extLst>
              <a:ext uri="{FF2B5EF4-FFF2-40B4-BE49-F238E27FC236}">
                <a16:creationId xmlns:a16="http://schemas.microsoft.com/office/drawing/2014/main" xmlns="" id="{D082B873-C9ED-43AC-BB76-547827031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488" y="1338633"/>
            <a:ext cx="4053440" cy="3042868"/>
          </a:xfrm>
          <a:prstGeom prst="rect">
            <a:avLst/>
          </a:prstGeom>
        </p:spPr>
      </p:pic>
      <p:pic>
        <p:nvPicPr>
          <p:cNvPr id="5" name="Picture 5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xmlns="" id="{49BBA8BF-37EC-48C3-B2BE-E0CA644EC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063" y="4431452"/>
            <a:ext cx="4071669" cy="2290314"/>
          </a:xfrm>
          <a:prstGeom prst="rect">
            <a:avLst/>
          </a:prstGeom>
        </p:spPr>
      </p:pic>
      <p:pic>
        <p:nvPicPr>
          <p:cNvPr id="6" name="Picture 7" descr="A person standing in a room&#10;&#10;Description generated with high confidence">
            <a:extLst>
              <a:ext uri="{FF2B5EF4-FFF2-40B4-BE49-F238E27FC236}">
                <a16:creationId xmlns:a16="http://schemas.microsoft.com/office/drawing/2014/main" xmlns="" id="{FAA53B2D-6876-4C3B-A402-31E7A6E36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849" y="4431451"/>
            <a:ext cx="4039079" cy="226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6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8297" y="482927"/>
            <a:ext cx="50417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Cum am lucrat?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7994" y="1503059"/>
            <a:ext cx="1004977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GitHub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Planificare și organizare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Task =&gt; Issue =&gt; Assignees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Împărțirea în iterații =&gt; </a:t>
            </a: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Milestones</a:t>
            </a:r>
          </a:p>
          <a:p>
            <a:endParaRPr lang="ro-RO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Agile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Scrum </a:t>
            </a: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meetings</a:t>
            </a:r>
            <a:endParaRPr lang="en-US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Pair programming</a:t>
            </a:r>
            <a:endParaRPr lang="ro-RO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734" y="310674"/>
            <a:ext cx="3589410" cy="18844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19" y="3334329"/>
            <a:ext cx="5484625" cy="313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2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83" y="1372370"/>
            <a:ext cx="10265435" cy="506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3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12308" y="664084"/>
            <a:ext cx="291458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Wingdings" panose="05000000000000000000" pitchFamily="2" charset="2"/>
              <a:buChar char="§"/>
            </a:pPr>
            <a:r>
              <a:rPr lang="ro-RO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Blockers?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2605" y="787195"/>
            <a:ext cx="5791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 smtClean="0">
                <a:latin typeface="Bahnschrift Light" panose="020B0502040204020203" pitchFamily="34" charset="0"/>
              </a:rPr>
              <a:t>...Branch-urile vorbesc de la sine!</a:t>
            </a:r>
            <a:endParaRPr lang="en-US" sz="2800" dirty="0">
              <a:latin typeface="Bahnschrift Ligh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46" y="1310415"/>
            <a:ext cx="8591908" cy="541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2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858" y="198407"/>
            <a:ext cx="8638285" cy="649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8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43950" y="638203"/>
            <a:ext cx="326243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Wingdings" panose="05000000000000000000" pitchFamily="2" charset="2"/>
              <a:buChar char="§"/>
            </a:pPr>
            <a:r>
              <a:rPr lang="ro-RO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Commit-uri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298" y="5508524"/>
            <a:ext cx="9531834" cy="11810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298" y="1192786"/>
            <a:ext cx="9531834" cy="43516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8275" y="1284534"/>
            <a:ext cx="144302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From...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79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9705" y="1216172"/>
            <a:ext cx="88517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To...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75" y="86264"/>
            <a:ext cx="10058400" cy="3630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708" y="2823664"/>
            <a:ext cx="8787884" cy="395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0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86518" y="1285185"/>
            <a:ext cx="143661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În final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09" y="5254691"/>
            <a:ext cx="8876155" cy="1487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10" y="111346"/>
            <a:ext cx="8876155" cy="49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52653" y="526060"/>
            <a:ext cx="25651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Testare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8497" y="1639019"/>
            <a:ext cx="1109500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o-RO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Manuală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Build and Run =&gt; Testare pe </a:t>
            </a:r>
            <a:r>
              <a:rPr lang="en-US" sz="28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device</a:t>
            </a:r>
            <a:endParaRPr lang="ro-RO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ro-RO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o-RO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Teste automate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Unity Test Framework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Am verificat integrarea dintre Unity și Tensorflow Lite pe Android, rulând o rețea cu input-uri random, pentru a vedea dacă apar erori de execuție.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Am verificat dacă redimensionarea imaginii este făcută corect, pentru a respecta formatul input-urilor rețelei.</a:t>
            </a:r>
            <a:endParaRPr lang="ro-RO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190" y="185108"/>
            <a:ext cx="3670899" cy="367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3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1304" y="474301"/>
            <a:ext cx="31454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Inspirație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9894" y="1859296"/>
            <a:ext cx="100122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Principalul punct de reper: opinia membrilor echipei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Public țintă: persoane tinere, pasionate de jocuri sau de animații, sau oricine dorește un mod amuzant și interactiv de a-și petrece timpul liber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869036" y="3868811"/>
            <a:ext cx="4671114" cy="21654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 sz="2000" dirty="0" smtClean="0">
              <a:latin typeface="Bahnschrift Light" panose="020B0502040204020203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388059" y="4288401"/>
            <a:ext cx="1561381" cy="144345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dirty="0" smtClean="0"/>
              <a:t>echipă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42341" y="4025206"/>
            <a:ext cx="1959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latin typeface="Bahnschrift Light" panose="020B0502040204020203" pitchFamily="34" charset="0"/>
              </a:rPr>
              <a:t>Public țintă</a:t>
            </a:r>
            <a:endParaRPr lang="en-US" sz="20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65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0879" y="491554"/>
            <a:ext cx="47115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Ce am învățat?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213" y="1613291"/>
            <a:ext cx="104897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 Technical skills – Unity, AR, Android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 Lucru în echipă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 Perseverență – Never give up!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o-RO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 </a:t>
            </a: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Muncă și implicare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 Organizare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425" y="2337758"/>
            <a:ext cx="5276092" cy="420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7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21930" y="517433"/>
            <a:ext cx="44823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Vă mulțumim!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05" y="1546715"/>
            <a:ext cx="8663990" cy="487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19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47646" y="707365"/>
            <a:ext cx="83417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Studiu de piață</a:t>
            </a:r>
            <a:endParaRPr lang="en-US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2815" y="1311215"/>
            <a:ext cx="98533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o-RO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Aplicația care aduce la viață personajele din celebrul desen animat Looney Tunes (</a:t>
            </a:r>
            <a:r>
              <a:rPr lang="en-US" sz="2400" dirty="0" smtClean="0">
                <a:latin typeface="Bahnschrift Light" panose="020B0502040204020203" pitchFamily="34" charset="0"/>
                <a:hlinkClick r:id="rId2"/>
              </a:rPr>
              <a:t>https://www.digitalbodies.net/augmented-reality/ar-experiment-bringing-cartoon-characters-into-our-lives/</a:t>
            </a:r>
            <a:r>
              <a:rPr lang="ro-RO" sz="2400" dirty="0" smtClean="0">
                <a:latin typeface="Bahnschrift Light" panose="020B0502040204020203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o-RO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Aplicațiile de cărți de povești AR (</a:t>
            </a:r>
            <a:r>
              <a:rPr lang="en-US" sz="2400" dirty="0" smtClean="0">
                <a:latin typeface="Bahnschrift Light" panose="020B0502040204020203" pitchFamily="34" charset="0"/>
                <a:hlinkClick r:id="rId3"/>
              </a:rPr>
              <a:t>https://medium.com/@live_animations/top-6-live-animations-apps-with-augmented-reality-7b798fdae7c7</a:t>
            </a:r>
            <a:r>
              <a:rPr lang="ro-RO" sz="2400" dirty="0" smtClean="0">
                <a:latin typeface="Bahnschrift Light" panose="020B0502040204020203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o-RO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Bineînțeles... Pokemon GO!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627280"/>
            <a:ext cx="4656347" cy="309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7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83" y="274685"/>
            <a:ext cx="6607833" cy="28760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636" y="3580065"/>
            <a:ext cx="6685124" cy="307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9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13198" y="508806"/>
            <a:ext cx="72058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Ce aduce nou ARToon?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6660" y="1574471"/>
            <a:ext cx="10998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Am exploatat potențialul acestor idei și am combinat animația cu Machine Learning, astfel încât personajul animat prinde viață și se mișcă după modelul unei persoane reale.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84" y="3024164"/>
            <a:ext cx="5083833" cy="367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7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43734" y="500181"/>
            <a:ext cx="81211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Funcționalitățile aplicației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7456" y="1682150"/>
            <a:ext cx="111970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ro-RO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Setările aplicației</a:t>
            </a:r>
          </a:p>
          <a:p>
            <a:pPr algn="just"/>
            <a:endParaRPr lang="ro-RO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Pot </a:t>
            </a: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alege personajul virtual dintre mai multe variante disponibile, în setările aplicației.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Pot schimba oricând personajul, revenind la meniu și alegând un nou personaj din setări.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Tot din setări, pot alege să pornesc jocul cu sau fără sunet, având la dispoziție o melodie în temă cu aplicația</a:t>
            </a: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.</a:t>
            </a:r>
            <a:endParaRPr lang="ro-RO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56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3411" y="1613140"/>
            <a:ext cx="1048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1962" y="1492371"/>
            <a:ext cx="111280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La </a:t>
            </a:r>
            <a:r>
              <a:rPr lang="ro-RO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pornirea aplicației, personajul virtual va apărea în scenă, înglobat în mediul înconjurător, văzut prin camera telefonului.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o-RO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Dacă în scenă se află o persoană, aplicația o va recunoaște, iar personajul va începe să imite gesturile și acțiunile sale</a:t>
            </a: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.</a:t>
            </a:r>
          </a:p>
          <a:p>
            <a:pPr algn="just"/>
            <a:endParaRPr lang="ro-RO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o-RO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Din aplicație, pot face ca personajul să înghețe pe loc, după care îl pot face să reînceapă să se miște, la orice moment</a:t>
            </a: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.</a:t>
            </a:r>
            <a:endParaRPr lang="ro-RO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o-R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Pot înregistra scena văzută pe ecranul telefonului, împreună cu personajul virtual, creând un video ce va fi salvat în memoria telefonului.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8634" y="654027"/>
            <a:ext cx="7203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o-RO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Aplicația propriu-zisă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93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13860" y="491554"/>
            <a:ext cx="57999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Inter</a:t>
            </a:r>
            <a:r>
              <a:rPr lang="ro-RO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fața aplicației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7" y="1414884"/>
            <a:ext cx="2475557" cy="5363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37" y="1414884"/>
            <a:ext cx="2481460" cy="53764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71" y="1414884"/>
            <a:ext cx="2475558" cy="53637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064" y="299127"/>
            <a:ext cx="2990523" cy="647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8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735</TotalTime>
  <Words>817</Words>
  <Application>Microsoft Office PowerPoint</Application>
  <PresentationFormat>Widescreen</PresentationFormat>
  <Paragraphs>130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Bahnschrift Light</vt:lpstr>
      <vt:lpstr>Calibri</vt:lpstr>
      <vt:lpstr>Century Gothic</vt:lpstr>
      <vt:lpstr>Courier New</vt:lpstr>
      <vt:lpstr>Wingdings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cristina</dc:creator>
  <cp:lastModifiedBy>cristina</cp:lastModifiedBy>
  <cp:revision>113</cp:revision>
  <dcterms:created xsi:type="dcterms:W3CDTF">2020-06-10T15:36:43Z</dcterms:created>
  <dcterms:modified xsi:type="dcterms:W3CDTF">2020-06-12T21:07:20Z</dcterms:modified>
</cp:coreProperties>
</file>